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Montserrat"/>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5c7b0fb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15c7b0fb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5c7b0fbd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15c7b0fbd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5c7b0fbd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5c7b0fbd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5c7b0fbd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5c7b0fbd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5c7b0fbd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15c7b0fbd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5ce9fe5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5ce9fe5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5ce9fe5e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15ce9fe5e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15ce9fe5e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15ce9fe5e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5ce9fe5e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15ce9fe5e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5ce9fe5e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5ce9fe5e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15c7ad45d0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15c7ad45d0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5ce9fe5e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15ce9fe5e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5ce9fe5e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5ce9fe5e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5ce9fe5e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15ce9fe5e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5ce9fe5e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5ce9fe5e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5ce9fe5e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5ce9fe5e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5c7ad45d0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5c7ad45d0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5c7ad45d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15c7ad45d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5c7ad45d0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5c7ad45d0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15ce9fe5e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15ce9fe5e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5ce9fe5e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5ce9fe5e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5ce9fe5e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5ce9fe5e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5c7ad45d0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15c7ad45d0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youtu.be/CLnX_tZ-KKI" TargetMode="External"/><Relationship Id="rId4" Type="http://schemas.openxmlformats.org/officeDocument/2006/relationships/image" Target="../media/image14.png"/><Relationship Id="rId5" Type="http://schemas.openxmlformats.org/officeDocument/2006/relationships/hyperlink" Target="https://www.indiegogo.com/projects/roman-wroblewski-debut-piano-album#/" TargetMode="External"/><Relationship Id="rId6"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youtu.be/z0t1QfK_fDw" TargetMode="External"/><Relationship Id="rId4" Type="http://schemas.openxmlformats.org/officeDocument/2006/relationships/image" Target="../media/image27.png"/><Relationship Id="rId5" Type="http://schemas.openxmlformats.org/officeDocument/2006/relationships/hyperlink" Target="https://youtu.be/s1MkKNkdBZg" TargetMode="External"/><Relationship Id="rId6" Type="http://schemas.openxmlformats.org/officeDocument/2006/relationships/image" Target="../media/image28.png"/><Relationship Id="rId7" Type="http://schemas.openxmlformats.org/officeDocument/2006/relationships/hyperlink" Target="https://www.youtube.com/watch?v=qYFVjZ6Slx4&amp;t=838s" TargetMode="External"/><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influencer.agency/instagram-influencer-rat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alistdaily.com/glossary/reach/" TargetMode="External"/><Relationship Id="rId4" Type="http://schemas.openxmlformats.org/officeDocument/2006/relationships/hyperlink" Target="http://www.converse-music.com/rubbertrack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Baltic AID</a:t>
            </a:r>
            <a:endParaRPr/>
          </a:p>
          <a:p>
            <a:pPr indent="0" lvl="0" marL="0" rtl="0" algn="l">
              <a:spcBef>
                <a:spcPts val="0"/>
              </a:spcBef>
              <a:spcAft>
                <a:spcPts val="0"/>
              </a:spcAft>
              <a:buNone/>
            </a:pPr>
            <a:r>
              <a:rPr lang="en-GB"/>
              <a:t>Fundraising</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Romet Mägar, Roman Wróblewski, Agata Solecka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txBox="1"/>
          <p:nvPr>
            <p:ph type="title"/>
          </p:nvPr>
        </p:nvSpPr>
        <p:spPr>
          <a:xfrm>
            <a:off x="1210650" y="3744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CROWDFUNDING</a:t>
            </a:r>
            <a:endParaRPr/>
          </a:p>
          <a:p>
            <a:pPr indent="0" lvl="0" marL="0" rtl="0" algn="l">
              <a:spcBef>
                <a:spcPts val="0"/>
              </a:spcBef>
              <a:spcAft>
                <a:spcPts val="0"/>
              </a:spcAft>
              <a:buNone/>
            </a:pPr>
            <a:r>
              <a:rPr lang="en-GB"/>
              <a:t>Preparation part 1 - full list of perks</a:t>
            </a:r>
            <a:endParaRPr/>
          </a:p>
        </p:txBody>
      </p:sp>
      <p:sp>
        <p:nvSpPr>
          <p:cNvPr id="196" name="Google Shape;196;p22"/>
          <p:cNvSpPr txBox="1"/>
          <p:nvPr>
            <p:ph idx="1" type="body"/>
          </p:nvPr>
        </p:nvSpPr>
        <p:spPr>
          <a:xfrm>
            <a:off x="241250" y="1567550"/>
            <a:ext cx="8095200" cy="339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000">
              <a:solidFill>
                <a:srgbClr val="000000"/>
              </a:solidFill>
              <a:latin typeface="Arial"/>
              <a:ea typeface="Arial"/>
              <a:cs typeface="Arial"/>
              <a:sym typeface="Arial"/>
            </a:endParaRPr>
          </a:p>
          <a:p>
            <a:pPr indent="0" lvl="0" marL="0" rtl="0" algn="r">
              <a:spcBef>
                <a:spcPts val="0"/>
              </a:spcBef>
              <a:spcAft>
                <a:spcPts val="0"/>
              </a:spcAft>
              <a:buNone/>
            </a:pPr>
            <a:r>
              <a:rPr lang="en-GB" sz="1000">
                <a:solidFill>
                  <a:srgbClr val="000000"/>
                </a:solidFill>
                <a:latin typeface="Arial"/>
                <a:ea typeface="Arial"/>
                <a:cs typeface="Arial"/>
                <a:sym typeface="Arial"/>
              </a:rPr>
              <a:t>5</a:t>
            </a:r>
            <a:endParaRPr sz="10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pic>
        <p:nvPicPr>
          <p:cNvPr id="197" name="Google Shape;197;p22"/>
          <p:cNvPicPr preferRelativeResize="0"/>
          <p:nvPr/>
        </p:nvPicPr>
        <p:blipFill>
          <a:blip r:embed="rId3">
            <a:alphaModFix/>
          </a:blip>
          <a:stretch>
            <a:fillRect/>
          </a:stretch>
        </p:blipFill>
        <p:spPr>
          <a:xfrm>
            <a:off x="4732125" y="1486125"/>
            <a:ext cx="3604325" cy="3431949"/>
          </a:xfrm>
          <a:prstGeom prst="rect">
            <a:avLst/>
          </a:prstGeom>
          <a:noFill/>
          <a:ln>
            <a:noFill/>
          </a:ln>
        </p:spPr>
      </p:pic>
      <p:pic>
        <p:nvPicPr>
          <p:cNvPr id="198" name="Google Shape;198;p22"/>
          <p:cNvPicPr preferRelativeResize="0"/>
          <p:nvPr/>
        </p:nvPicPr>
        <p:blipFill>
          <a:blip r:embed="rId4">
            <a:alphaModFix/>
          </a:blip>
          <a:stretch>
            <a:fillRect/>
          </a:stretch>
        </p:blipFill>
        <p:spPr>
          <a:xfrm>
            <a:off x="1053925" y="1248375"/>
            <a:ext cx="2653548" cy="3804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3"/>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CROWDFUNDING</a:t>
            </a:r>
            <a:endParaRPr/>
          </a:p>
          <a:p>
            <a:pPr indent="0" lvl="0" marL="0" rtl="0" algn="l">
              <a:spcBef>
                <a:spcPts val="0"/>
              </a:spcBef>
              <a:spcAft>
                <a:spcPts val="0"/>
              </a:spcAft>
              <a:buNone/>
            </a:pPr>
            <a:r>
              <a:rPr lang="en-GB"/>
              <a:t>Preparation part 2 - visual content</a:t>
            </a:r>
            <a:endParaRPr/>
          </a:p>
        </p:txBody>
      </p:sp>
      <p:sp>
        <p:nvSpPr>
          <p:cNvPr id="204" name="Google Shape;204;p2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Pitch Video                                                                                                                 perks/fb post/graphics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05" name="Google Shape;205;p23">
            <a:hlinkClick r:id="rId3"/>
          </p:cNvPr>
          <p:cNvPicPr preferRelativeResize="0"/>
          <p:nvPr/>
        </p:nvPicPr>
        <p:blipFill>
          <a:blip r:embed="rId4">
            <a:alphaModFix/>
          </a:blip>
          <a:stretch>
            <a:fillRect/>
          </a:stretch>
        </p:blipFill>
        <p:spPr>
          <a:xfrm>
            <a:off x="237400" y="1926400"/>
            <a:ext cx="3960402" cy="2475251"/>
          </a:xfrm>
          <a:prstGeom prst="rect">
            <a:avLst/>
          </a:prstGeom>
          <a:noFill/>
          <a:ln>
            <a:noFill/>
          </a:ln>
        </p:spPr>
      </p:pic>
      <p:pic>
        <p:nvPicPr>
          <p:cNvPr id="206" name="Google Shape;206;p23">
            <a:hlinkClick r:id="rId5"/>
          </p:cNvPr>
          <p:cNvPicPr preferRelativeResize="0"/>
          <p:nvPr/>
        </p:nvPicPr>
        <p:blipFill>
          <a:blip r:embed="rId6">
            <a:alphaModFix/>
          </a:blip>
          <a:stretch>
            <a:fillRect/>
          </a:stretch>
        </p:blipFill>
        <p:spPr>
          <a:xfrm>
            <a:off x="4456200" y="1926400"/>
            <a:ext cx="4310651" cy="2475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CROWDFUNDING</a:t>
            </a:r>
            <a:endParaRPr/>
          </a:p>
          <a:p>
            <a:pPr indent="0" lvl="0" marL="0" rtl="0" algn="l">
              <a:spcBef>
                <a:spcPts val="0"/>
              </a:spcBef>
              <a:spcAft>
                <a:spcPts val="0"/>
              </a:spcAft>
              <a:buNone/>
            </a:pPr>
            <a:r>
              <a:rPr lang="en-GB"/>
              <a:t>Preparation part 3 - timeline + contacts</a:t>
            </a:r>
            <a:endParaRPr/>
          </a:p>
        </p:txBody>
      </p:sp>
      <p:sp>
        <p:nvSpPr>
          <p:cNvPr id="212" name="Google Shape;212;p2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3" name="Google Shape;213;p24"/>
          <p:cNvPicPr preferRelativeResize="0"/>
          <p:nvPr/>
        </p:nvPicPr>
        <p:blipFill>
          <a:blip r:embed="rId3">
            <a:alphaModFix/>
          </a:blip>
          <a:stretch>
            <a:fillRect/>
          </a:stretch>
        </p:blipFill>
        <p:spPr>
          <a:xfrm>
            <a:off x="424600" y="1195375"/>
            <a:ext cx="3676676" cy="2466749"/>
          </a:xfrm>
          <a:prstGeom prst="rect">
            <a:avLst/>
          </a:prstGeom>
          <a:noFill/>
          <a:ln>
            <a:noFill/>
          </a:ln>
        </p:spPr>
      </p:pic>
      <p:pic>
        <p:nvPicPr>
          <p:cNvPr id="214" name="Google Shape;214;p24"/>
          <p:cNvPicPr preferRelativeResize="0"/>
          <p:nvPr/>
        </p:nvPicPr>
        <p:blipFill rotWithShape="1">
          <a:blip r:embed="rId4">
            <a:alphaModFix/>
          </a:blip>
          <a:srcRect b="-2218" l="0" r="1322" t="0"/>
          <a:stretch/>
        </p:blipFill>
        <p:spPr>
          <a:xfrm>
            <a:off x="1900650" y="2494426"/>
            <a:ext cx="2943700" cy="2102076"/>
          </a:xfrm>
          <a:prstGeom prst="rect">
            <a:avLst/>
          </a:prstGeom>
          <a:noFill/>
          <a:ln>
            <a:noFill/>
          </a:ln>
        </p:spPr>
      </p:pic>
      <p:pic>
        <p:nvPicPr>
          <p:cNvPr id="215" name="Google Shape;215;p24"/>
          <p:cNvPicPr preferRelativeResize="0"/>
          <p:nvPr/>
        </p:nvPicPr>
        <p:blipFill>
          <a:blip r:embed="rId5">
            <a:alphaModFix/>
          </a:blip>
          <a:stretch>
            <a:fillRect/>
          </a:stretch>
        </p:blipFill>
        <p:spPr>
          <a:xfrm>
            <a:off x="4101275" y="1195375"/>
            <a:ext cx="3389804" cy="2102075"/>
          </a:xfrm>
          <a:prstGeom prst="rect">
            <a:avLst/>
          </a:prstGeom>
          <a:noFill/>
          <a:ln>
            <a:noFill/>
          </a:ln>
        </p:spPr>
      </p:pic>
      <p:pic>
        <p:nvPicPr>
          <p:cNvPr id="216" name="Google Shape;216;p24"/>
          <p:cNvPicPr preferRelativeResize="0"/>
          <p:nvPr/>
        </p:nvPicPr>
        <p:blipFill>
          <a:blip r:embed="rId6">
            <a:alphaModFix/>
          </a:blip>
          <a:stretch>
            <a:fillRect/>
          </a:stretch>
        </p:blipFill>
        <p:spPr>
          <a:xfrm>
            <a:off x="5284904" y="2446775"/>
            <a:ext cx="3787028" cy="2466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5"/>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CROWDFUNDING</a:t>
            </a:r>
            <a:endParaRPr/>
          </a:p>
          <a:p>
            <a:pPr indent="0" lvl="0" marL="0" rtl="0" algn="l">
              <a:spcBef>
                <a:spcPts val="0"/>
              </a:spcBef>
              <a:spcAft>
                <a:spcPts val="0"/>
              </a:spcAft>
              <a:buNone/>
            </a:pPr>
            <a:r>
              <a:rPr lang="en-GB"/>
              <a:t>Campaign - updates, msg, phone, hard work etc</a:t>
            </a:r>
            <a:endParaRPr/>
          </a:p>
        </p:txBody>
      </p:sp>
      <p:sp>
        <p:nvSpPr>
          <p:cNvPr id="222" name="Google Shape;222;p2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3" name="Google Shape;223;p25">
            <a:hlinkClick r:id="rId3"/>
          </p:cNvPr>
          <p:cNvPicPr preferRelativeResize="0"/>
          <p:nvPr/>
        </p:nvPicPr>
        <p:blipFill>
          <a:blip r:embed="rId4">
            <a:alphaModFix/>
          </a:blip>
          <a:stretch>
            <a:fillRect/>
          </a:stretch>
        </p:blipFill>
        <p:spPr>
          <a:xfrm>
            <a:off x="267325" y="3056387"/>
            <a:ext cx="3644825" cy="2041574"/>
          </a:xfrm>
          <a:prstGeom prst="rect">
            <a:avLst/>
          </a:prstGeom>
          <a:noFill/>
          <a:ln>
            <a:noFill/>
          </a:ln>
        </p:spPr>
      </p:pic>
      <p:pic>
        <p:nvPicPr>
          <p:cNvPr id="224" name="Google Shape;224;p25">
            <a:hlinkClick r:id="rId5"/>
          </p:cNvPr>
          <p:cNvPicPr preferRelativeResize="0"/>
          <p:nvPr/>
        </p:nvPicPr>
        <p:blipFill>
          <a:blip r:embed="rId6">
            <a:alphaModFix/>
          </a:blip>
          <a:stretch>
            <a:fillRect/>
          </a:stretch>
        </p:blipFill>
        <p:spPr>
          <a:xfrm>
            <a:off x="262750" y="1182149"/>
            <a:ext cx="3653984" cy="2041574"/>
          </a:xfrm>
          <a:prstGeom prst="rect">
            <a:avLst/>
          </a:prstGeom>
          <a:noFill/>
          <a:ln>
            <a:noFill/>
          </a:ln>
        </p:spPr>
      </p:pic>
      <p:pic>
        <p:nvPicPr>
          <p:cNvPr id="225" name="Google Shape;225;p25">
            <a:hlinkClick r:id="rId7"/>
          </p:cNvPr>
          <p:cNvPicPr preferRelativeResize="0"/>
          <p:nvPr/>
        </p:nvPicPr>
        <p:blipFill>
          <a:blip r:embed="rId8">
            <a:alphaModFix/>
          </a:blip>
          <a:stretch>
            <a:fillRect/>
          </a:stretch>
        </p:blipFill>
        <p:spPr>
          <a:xfrm>
            <a:off x="4842802" y="1408925"/>
            <a:ext cx="3194274" cy="3412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6"/>
          <p:cNvSpPr txBox="1"/>
          <p:nvPr>
            <p:ph type="title"/>
          </p:nvPr>
        </p:nvSpPr>
        <p:spPr>
          <a:xfrm>
            <a:off x="1297500" y="393750"/>
            <a:ext cx="7512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CROWDFUNDING</a:t>
            </a:r>
            <a:endParaRPr/>
          </a:p>
          <a:p>
            <a:pPr indent="0" lvl="0" marL="0" rtl="0" algn="l">
              <a:spcBef>
                <a:spcPts val="0"/>
              </a:spcBef>
              <a:spcAft>
                <a:spcPts val="0"/>
              </a:spcAft>
              <a:buNone/>
            </a:pPr>
            <a:r>
              <a:rPr lang="en-GB"/>
              <a:t>The end or beginning ? - sending perks, fanbase etc.</a:t>
            </a:r>
            <a:endParaRPr/>
          </a:p>
        </p:txBody>
      </p:sp>
      <p:sp>
        <p:nvSpPr>
          <p:cNvPr id="231" name="Google Shape;231;p2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2" name="Google Shape;232;p26"/>
          <p:cNvPicPr preferRelativeResize="0"/>
          <p:nvPr/>
        </p:nvPicPr>
        <p:blipFill>
          <a:blip r:embed="rId3">
            <a:alphaModFix/>
          </a:blip>
          <a:stretch>
            <a:fillRect/>
          </a:stretch>
        </p:blipFill>
        <p:spPr>
          <a:xfrm>
            <a:off x="631501" y="1418575"/>
            <a:ext cx="3319124" cy="3404476"/>
          </a:xfrm>
          <a:prstGeom prst="rect">
            <a:avLst/>
          </a:prstGeom>
          <a:noFill/>
          <a:ln>
            <a:noFill/>
          </a:ln>
        </p:spPr>
      </p:pic>
      <p:pic>
        <p:nvPicPr>
          <p:cNvPr id="233" name="Google Shape;233;p26"/>
          <p:cNvPicPr preferRelativeResize="0"/>
          <p:nvPr/>
        </p:nvPicPr>
        <p:blipFill>
          <a:blip r:embed="rId4">
            <a:alphaModFix/>
          </a:blip>
          <a:stretch>
            <a:fillRect/>
          </a:stretch>
        </p:blipFill>
        <p:spPr>
          <a:xfrm>
            <a:off x="4713000" y="1373162"/>
            <a:ext cx="3505200" cy="34953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SPONSORSHIP</a:t>
            </a:r>
            <a:r>
              <a:rPr lang="en-GB"/>
              <a:t> (product placement)</a:t>
            </a:r>
            <a:endParaRPr/>
          </a:p>
        </p:txBody>
      </p:sp>
      <p:sp>
        <p:nvSpPr>
          <p:cNvPr id="239" name="Google Shape;239;p27"/>
          <p:cNvSpPr txBox="1"/>
          <p:nvPr>
            <p:ph idx="1" type="body"/>
          </p:nvPr>
        </p:nvSpPr>
        <p:spPr>
          <a:xfrm>
            <a:off x="1297500" y="1160925"/>
            <a:ext cx="7038900" cy="3317700"/>
          </a:xfrm>
          <a:prstGeom prst="rect">
            <a:avLst/>
          </a:prstGeom>
        </p:spPr>
        <p:txBody>
          <a:bodyPr anchorCtr="0" anchor="t" bIns="91425" lIns="91425" spcFirstLastPara="1" rIns="91425" wrap="square" tIns="91425">
            <a:normAutofit fontScale="25000" lnSpcReduction="20000"/>
          </a:bodyPr>
          <a:lstStyle/>
          <a:p>
            <a:pPr indent="0" lvl="0" marL="0" rtl="0" algn="l">
              <a:lnSpc>
                <a:spcPct val="153000"/>
              </a:lnSpc>
              <a:spcBef>
                <a:spcPts val="0"/>
              </a:spcBef>
              <a:spcAft>
                <a:spcPts val="0"/>
              </a:spcAft>
              <a:buNone/>
            </a:pPr>
            <a:r>
              <a:rPr lang="en-GB" sz="5600"/>
              <a:t>An agreements between artist (or a band) and a commercial company.</a:t>
            </a:r>
            <a:endParaRPr sz="5600"/>
          </a:p>
          <a:p>
            <a:pPr indent="0" lvl="0" marL="0" rtl="0" algn="l">
              <a:lnSpc>
                <a:spcPct val="153000"/>
              </a:lnSpc>
              <a:spcBef>
                <a:spcPts val="1200"/>
              </a:spcBef>
              <a:spcAft>
                <a:spcPts val="0"/>
              </a:spcAft>
              <a:buNone/>
            </a:pPr>
            <a:r>
              <a:rPr lang="en-GB" sz="5600"/>
              <a:t>Sponsors can offer an additional source of income to help you fund your music career, in exchange for you promoting or helping to sell their products or services to your audience.</a:t>
            </a:r>
            <a:endParaRPr sz="5600"/>
          </a:p>
          <a:p>
            <a:pPr indent="0" lvl="0" marL="0" rtl="0" algn="l">
              <a:spcBef>
                <a:spcPts val="1200"/>
              </a:spcBef>
              <a:spcAft>
                <a:spcPts val="0"/>
              </a:spcAft>
              <a:buNone/>
            </a:pPr>
            <a:r>
              <a:rPr lang="en-GB" sz="5600"/>
              <a:t>Typical music sponsorship deals may involve endorsements of, for example:</a:t>
            </a:r>
            <a:endParaRPr sz="5600"/>
          </a:p>
          <a:p>
            <a:pPr indent="-317500" lvl="0" marL="457200" rtl="0" algn="l">
              <a:spcBef>
                <a:spcPts val="1200"/>
              </a:spcBef>
              <a:spcAft>
                <a:spcPts val="0"/>
              </a:spcAft>
              <a:buSzPct val="100000"/>
              <a:buChar char="●"/>
            </a:pPr>
            <a:r>
              <a:rPr lang="en-GB" sz="5600"/>
              <a:t>beverages or food</a:t>
            </a:r>
            <a:endParaRPr sz="5600"/>
          </a:p>
          <a:p>
            <a:pPr indent="-317500" lvl="0" marL="457200" rtl="0" algn="l">
              <a:spcBef>
                <a:spcPts val="0"/>
              </a:spcBef>
              <a:spcAft>
                <a:spcPts val="0"/>
              </a:spcAft>
              <a:buSzPct val="100000"/>
              <a:buChar char="●"/>
            </a:pPr>
            <a:r>
              <a:rPr lang="en-GB" sz="5600"/>
              <a:t>music equipment</a:t>
            </a:r>
            <a:endParaRPr sz="5600"/>
          </a:p>
          <a:p>
            <a:pPr indent="-317500" lvl="0" marL="457200" rtl="0" algn="l">
              <a:spcBef>
                <a:spcPts val="0"/>
              </a:spcBef>
              <a:spcAft>
                <a:spcPts val="0"/>
              </a:spcAft>
              <a:buSzPct val="100000"/>
              <a:buChar char="●"/>
            </a:pPr>
            <a:r>
              <a:rPr lang="en-GB" sz="5600"/>
              <a:t>clothing brands</a:t>
            </a:r>
            <a:endParaRPr sz="5600">
              <a:solidFill>
                <a:srgbClr val="4A4A4A"/>
              </a:solidFill>
              <a:highlight>
                <a:srgbClr val="FFFFFF"/>
              </a:highlight>
              <a:latin typeface="Arial"/>
              <a:ea typeface="Arial"/>
              <a:cs typeface="Arial"/>
              <a:sym typeface="Arial"/>
            </a:endParaRPr>
          </a:p>
          <a:p>
            <a:pPr indent="0" lvl="0" marL="0" rtl="0" algn="l">
              <a:lnSpc>
                <a:spcPct val="125000"/>
              </a:lnSpc>
              <a:spcBef>
                <a:spcPts val="1200"/>
              </a:spcBef>
              <a:spcAft>
                <a:spcPts val="0"/>
              </a:spcAft>
              <a:buNone/>
            </a:pPr>
            <a:r>
              <a:t/>
            </a:r>
            <a:endParaRPr sz="1700">
              <a:solidFill>
                <a:srgbClr val="000000"/>
              </a:solidFill>
              <a:highlight>
                <a:srgbClr val="FFFFFF"/>
              </a:highlight>
              <a:latin typeface="Arial"/>
              <a:ea typeface="Arial"/>
              <a:cs typeface="Arial"/>
              <a:sym typeface="Arial"/>
            </a:endParaRPr>
          </a:p>
          <a:p>
            <a:pPr indent="0" lvl="0" marL="457200" marR="0" rtl="0" algn="l">
              <a:lnSpc>
                <a:spcPct val="115000"/>
              </a:lnSpc>
              <a:spcBef>
                <a:spcPts val="900"/>
              </a:spcBef>
              <a:spcAft>
                <a:spcPts val="0"/>
              </a:spcAft>
              <a:buNone/>
            </a:pPr>
            <a:r>
              <a:t/>
            </a:r>
            <a:endParaRPr sz="4000"/>
          </a:p>
          <a:p>
            <a:pPr indent="0" lvl="0" marL="0" marR="0" rtl="0" algn="l">
              <a:lnSpc>
                <a:spcPct val="115000"/>
              </a:lnSpc>
              <a:spcBef>
                <a:spcPts val="1200"/>
              </a:spcBef>
              <a:spcAft>
                <a:spcPts val="0"/>
              </a:spcAft>
              <a:buNone/>
            </a:pPr>
            <a:r>
              <a:t/>
            </a:r>
            <a:endParaRPr sz="4000"/>
          </a:p>
          <a:p>
            <a:pPr indent="0" lvl="0" marL="0" marR="0" rtl="0" algn="l">
              <a:lnSpc>
                <a:spcPct val="115000"/>
              </a:lnSpc>
              <a:spcBef>
                <a:spcPts val="1200"/>
              </a:spcBef>
              <a:spcAft>
                <a:spcPts val="0"/>
              </a:spcAft>
              <a:buNone/>
            </a:pPr>
            <a:r>
              <a:t/>
            </a:r>
            <a:endParaRPr sz="4000">
              <a:solidFill>
                <a:srgbClr val="4A4A4A"/>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None/>
            </a:pPr>
            <a:r>
              <a:t/>
            </a:r>
            <a:endParaRPr/>
          </a:p>
          <a:p>
            <a:pPr indent="0" lvl="0" marL="0" rtl="0" algn="l">
              <a:spcBef>
                <a:spcPts val="1200"/>
              </a:spcBef>
              <a:spcAft>
                <a:spcPts val="1200"/>
              </a:spcAft>
              <a:buNone/>
            </a:pPr>
            <a:r>
              <a:t/>
            </a:r>
            <a:endParaRPr/>
          </a:p>
        </p:txBody>
      </p:sp>
      <p:pic>
        <p:nvPicPr>
          <p:cNvPr id="240" name="Google Shape;240;p27"/>
          <p:cNvPicPr preferRelativeResize="0"/>
          <p:nvPr/>
        </p:nvPicPr>
        <p:blipFill>
          <a:blip r:embed="rId3">
            <a:alphaModFix/>
          </a:blip>
          <a:stretch>
            <a:fillRect/>
          </a:stretch>
        </p:blipFill>
        <p:spPr>
          <a:xfrm>
            <a:off x="5046775" y="2708800"/>
            <a:ext cx="2890200" cy="192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8"/>
          <p:cNvSpPr txBox="1"/>
          <p:nvPr>
            <p:ph idx="1" type="body"/>
          </p:nvPr>
        </p:nvSpPr>
        <p:spPr>
          <a:xfrm>
            <a:off x="1297500" y="451475"/>
            <a:ext cx="7038900" cy="4027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TYPES OF PRODUCT PLACEMENT:</a:t>
            </a:r>
            <a:endParaRPr/>
          </a:p>
          <a:p>
            <a:pPr indent="0" lvl="0" marL="0" rtl="0" algn="l">
              <a:spcBef>
                <a:spcPts val="1200"/>
              </a:spcBef>
              <a:spcAft>
                <a:spcPts val="0"/>
              </a:spcAft>
              <a:buNone/>
            </a:pPr>
            <a:r>
              <a:rPr lang="en-GB"/>
              <a:t>The SHAMELESS TYPE: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Jennifer Lopez in her music video for ‘Papi’ is a great example of shamless/over-the top product placement. The video starts off with J-Lo brandishing her shiny Blackberry before trying to escape the hoards of men chasing after her, she then walks past TOUS jewellers, paces past a man holding a bottle of Crown Royal Whisky, passes another man using Planet Love Match on his laptop before jumping into a Fiat 500. Smooth.</a:t>
            </a:r>
            <a:endParaRPr/>
          </a:p>
        </p:txBody>
      </p:sp>
      <p:pic>
        <p:nvPicPr>
          <p:cNvPr id="246" name="Google Shape;246;p28"/>
          <p:cNvPicPr preferRelativeResize="0"/>
          <p:nvPr/>
        </p:nvPicPr>
        <p:blipFill>
          <a:blip r:embed="rId3">
            <a:alphaModFix/>
          </a:blip>
          <a:stretch>
            <a:fillRect/>
          </a:stretch>
        </p:blipFill>
        <p:spPr>
          <a:xfrm>
            <a:off x="2260625" y="1126600"/>
            <a:ext cx="4067974" cy="202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idx="1" type="body"/>
          </p:nvPr>
        </p:nvSpPr>
        <p:spPr>
          <a:xfrm>
            <a:off x="1297500" y="524025"/>
            <a:ext cx="7038900" cy="3954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The SUBTLE type</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solidFill>
                <a:srgbClr val="0C0C0C"/>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As far as product placements in music videos are concerned, this example is pretty subtle. In the music video for ‘The Giver’, released by Duke Dumont in 2015, the camera momentarily pans in on a puma trainer at 2:47 for less than a second – it’s still enough to be noticeable (but subtle enough to get away with!).</a:t>
            </a:r>
            <a:endParaRPr/>
          </a:p>
        </p:txBody>
      </p:sp>
      <p:pic>
        <p:nvPicPr>
          <p:cNvPr id="252" name="Google Shape;252;p29"/>
          <p:cNvPicPr preferRelativeResize="0"/>
          <p:nvPr/>
        </p:nvPicPr>
        <p:blipFill>
          <a:blip r:embed="rId3">
            <a:alphaModFix/>
          </a:blip>
          <a:stretch>
            <a:fillRect/>
          </a:stretch>
        </p:blipFill>
        <p:spPr>
          <a:xfrm>
            <a:off x="1348550" y="1074950"/>
            <a:ext cx="4189975" cy="232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0"/>
          <p:cNvSpPr txBox="1"/>
          <p:nvPr>
            <p:ph idx="1" type="body"/>
          </p:nvPr>
        </p:nvSpPr>
        <p:spPr>
          <a:xfrm>
            <a:off x="1297500" y="467600"/>
            <a:ext cx="7038900" cy="4224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GB"/>
              <a:t>The CREATIVE type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sz="1408"/>
              <a:t>Ofelia, polish alternative folk singer has recently done a video with my favorite product placement example up-to-date. She has partnered with printer brand EPSOM, and placed their product in her video. However, the product is not just there, randomly, but it plays an actual role in the script. The video tells a love story between her and the printer, and it’s very funny, cute, and not obnoxious at all. Although EPSOM does not seem to be a “sexy” brand at all, Ofelia and team used this partnership in a creative way, which not only added money to the video budget, but also added artistic value to the actual music video. </a:t>
            </a:r>
            <a:endParaRPr sz="1408"/>
          </a:p>
        </p:txBody>
      </p:sp>
      <p:pic>
        <p:nvPicPr>
          <p:cNvPr id="258" name="Google Shape;258;p30"/>
          <p:cNvPicPr preferRelativeResize="0"/>
          <p:nvPr/>
        </p:nvPicPr>
        <p:blipFill>
          <a:blip r:embed="rId3">
            <a:alphaModFix/>
          </a:blip>
          <a:stretch>
            <a:fillRect/>
          </a:stretch>
        </p:blipFill>
        <p:spPr>
          <a:xfrm>
            <a:off x="2225000" y="906475"/>
            <a:ext cx="4837626" cy="2255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1"/>
          <p:cNvSpPr txBox="1"/>
          <p:nvPr>
            <p:ph idx="1" type="body"/>
          </p:nvPr>
        </p:nvSpPr>
        <p:spPr>
          <a:xfrm>
            <a:off x="927125" y="378900"/>
            <a:ext cx="7409400" cy="409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INSTAGRAM SPONSORED POSTS</a:t>
            </a:r>
            <a:endParaRPr/>
          </a:p>
        </p:txBody>
      </p:sp>
      <p:pic>
        <p:nvPicPr>
          <p:cNvPr id="264" name="Google Shape;264;p31"/>
          <p:cNvPicPr preferRelativeResize="0"/>
          <p:nvPr/>
        </p:nvPicPr>
        <p:blipFill>
          <a:blip r:embed="rId3">
            <a:alphaModFix/>
          </a:blip>
          <a:stretch>
            <a:fillRect/>
          </a:stretch>
        </p:blipFill>
        <p:spPr>
          <a:xfrm>
            <a:off x="3923425" y="233775"/>
            <a:ext cx="4702826" cy="3352776"/>
          </a:xfrm>
          <a:prstGeom prst="rect">
            <a:avLst/>
          </a:prstGeom>
          <a:noFill/>
          <a:ln>
            <a:noFill/>
          </a:ln>
        </p:spPr>
      </p:pic>
      <p:pic>
        <p:nvPicPr>
          <p:cNvPr id="265" name="Google Shape;265;p31"/>
          <p:cNvPicPr preferRelativeResize="0"/>
          <p:nvPr/>
        </p:nvPicPr>
        <p:blipFill>
          <a:blip r:embed="rId4">
            <a:alphaModFix/>
          </a:blip>
          <a:stretch>
            <a:fillRect/>
          </a:stretch>
        </p:blipFill>
        <p:spPr>
          <a:xfrm>
            <a:off x="527675" y="1788050"/>
            <a:ext cx="4293351" cy="3032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Application Forms</a:t>
            </a:r>
            <a:endParaRPr/>
          </a:p>
        </p:txBody>
      </p:sp>
      <p:sp>
        <p:nvSpPr>
          <p:cNvPr id="141" name="Google Shape;141;p1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AutoNum type="arabicPeriod"/>
            </a:pPr>
            <a:r>
              <a:rPr lang="en-GB"/>
              <a:t>Content Description</a:t>
            </a:r>
            <a:endParaRPr/>
          </a:p>
          <a:p>
            <a:pPr indent="-298450" lvl="1" marL="914400" rtl="0" algn="l">
              <a:spcBef>
                <a:spcPts val="0"/>
              </a:spcBef>
              <a:spcAft>
                <a:spcPts val="0"/>
              </a:spcAft>
              <a:buSzPts val="1100"/>
              <a:buAutoNum type="alphaLcPeriod"/>
            </a:pPr>
            <a:r>
              <a:rPr lang="en-GB"/>
              <a:t>Applicant Description</a:t>
            </a:r>
            <a:endParaRPr/>
          </a:p>
          <a:p>
            <a:pPr indent="-298450" lvl="1" marL="914400" rtl="0" algn="l">
              <a:spcBef>
                <a:spcPts val="0"/>
              </a:spcBef>
              <a:spcAft>
                <a:spcPts val="0"/>
              </a:spcAft>
              <a:buSzPts val="1100"/>
              <a:buAutoNum type="alphaLcPeriod"/>
            </a:pPr>
            <a:r>
              <a:rPr lang="en-GB"/>
              <a:t>Purpose for Application - Describe the importance for all stakeholders in the project</a:t>
            </a:r>
            <a:endParaRPr/>
          </a:p>
          <a:p>
            <a:pPr indent="-298450" lvl="2" marL="1371600" rtl="0" algn="l">
              <a:spcBef>
                <a:spcPts val="0"/>
              </a:spcBef>
              <a:spcAft>
                <a:spcPts val="0"/>
              </a:spcAft>
              <a:buSzPts val="1100"/>
              <a:buAutoNum type="romanLcPeriod"/>
            </a:pPr>
            <a:r>
              <a:rPr lang="en-GB"/>
              <a:t>How does the </a:t>
            </a:r>
            <a:r>
              <a:rPr lang="en-GB"/>
              <a:t>financing help to achieve your goals?</a:t>
            </a:r>
            <a:endParaRPr/>
          </a:p>
          <a:p>
            <a:pPr indent="-298450" lvl="2" marL="1371600" rtl="0" algn="l">
              <a:spcBef>
                <a:spcPts val="0"/>
              </a:spcBef>
              <a:spcAft>
                <a:spcPts val="0"/>
              </a:spcAft>
              <a:buSzPts val="1100"/>
              <a:buAutoNum type="romanLcPeriod"/>
            </a:pPr>
            <a:r>
              <a:rPr lang="en-GB"/>
              <a:t>Analyse the commercial value of your product.</a:t>
            </a:r>
            <a:endParaRPr/>
          </a:p>
          <a:p>
            <a:pPr indent="-298450" lvl="1" marL="914400" rtl="0" algn="l">
              <a:spcBef>
                <a:spcPts val="0"/>
              </a:spcBef>
              <a:spcAft>
                <a:spcPts val="0"/>
              </a:spcAft>
              <a:buSzPts val="1100"/>
              <a:buAutoNum type="alphaLcPeriod"/>
            </a:pPr>
            <a:r>
              <a:rPr lang="en-GB"/>
              <a:t>Short Description of Project - Describe the nature of the </a:t>
            </a:r>
            <a:r>
              <a:rPr lang="en-GB"/>
              <a:t>project</a:t>
            </a:r>
            <a:endParaRPr/>
          </a:p>
          <a:p>
            <a:pPr indent="-298450" lvl="2" marL="1371600" rtl="0" algn="l">
              <a:spcBef>
                <a:spcPts val="0"/>
              </a:spcBef>
              <a:spcAft>
                <a:spcPts val="0"/>
              </a:spcAft>
              <a:buSzPts val="1100"/>
              <a:buAutoNum type="romanLcPeriod"/>
            </a:pPr>
            <a:r>
              <a:rPr lang="en-GB"/>
              <a:t>Where and when is the project taking place?</a:t>
            </a:r>
            <a:endParaRPr/>
          </a:p>
          <a:p>
            <a:pPr indent="-298450" lvl="2" marL="1371600" rtl="0" algn="l">
              <a:spcBef>
                <a:spcPts val="0"/>
              </a:spcBef>
              <a:spcAft>
                <a:spcPts val="0"/>
              </a:spcAft>
              <a:buSzPts val="1100"/>
              <a:buAutoNum type="romanLcPeriod"/>
            </a:pPr>
            <a:r>
              <a:rPr lang="en-GB"/>
              <a:t>Why is this project important for the audience?</a:t>
            </a:r>
            <a:endParaRPr/>
          </a:p>
          <a:p>
            <a:pPr indent="-298450" lvl="2" marL="1371600" rtl="0" algn="l">
              <a:spcBef>
                <a:spcPts val="0"/>
              </a:spcBef>
              <a:spcAft>
                <a:spcPts val="0"/>
              </a:spcAft>
              <a:buSzPts val="1100"/>
              <a:buAutoNum type="romanLcPeriod"/>
            </a:pPr>
            <a:r>
              <a:rPr lang="en-GB"/>
              <a:t>What is the potential cultural impact of this work?</a:t>
            </a:r>
            <a:endParaRPr/>
          </a:p>
          <a:p>
            <a:pPr indent="-311150" lvl="0" marL="457200" rtl="0" algn="l">
              <a:spcBef>
                <a:spcPts val="0"/>
              </a:spcBef>
              <a:spcAft>
                <a:spcPts val="0"/>
              </a:spcAft>
              <a:buSzPts val="1300"/>
              <a:buAutoNum type="arabicPeriod"/>
            </a:pPr>
            <a:r>
              <a:rPr lang="en-GB"/>
              <a:t>Communication and Marketing Plan</a:t>
            </a:r>
            <a:endParaRPr/>
          </a:p>
          <a:p>
            <a:pPr indent="-298450" lvl="1" marL="914400" rtl="0" algn="l">
              <a:spcBef>
                <a:spcPts val="0"/>
              </a:spcBef>
              <a:spcAft>
                <a:spcPts val="0"/>
              </a:spcAft>
              <a:buSzPts val="1100"/>
              <a:buAutoNum type="alphaLcPeriod"/>
            </a:pPr>
            <a:r>
              <a:rPr lang="en-GB"/>
              <a:t>How do you intend to inform the </a:t>
            </a:r>
            <a:r>
              <a:rPr lang="en-GB"/>
              <a:t>public? </a:t>
            </a:r>
            <a:endParaRPr/>
          </a:p>
          <a:p>
            <a:pPr indent="-298450" lvl="1" marL="914400" rtl="0" algn="l">
              <a:spcBef>
                <a:spcPts val="0"/>
              </a:spcBef>
              <a:spcAft>
                <a:spcPts val="0"/>
              </a:spcAft>
              <a:buSzPts val="1100"/>
              <a:buAutoNum type="alphaLcPeriod"/>
            </a:pPr>
            <a:r>
              <a:rPr lang="en-GB"/>
              <a:t>How do you plan to reach out to your target groups?</a:t>
            </a:r>
            <a:endParaRPr/>
          </a:p>
          <a:p>
            <a:pPr indent="-311150" lvl="0" marL="457200" rtl="0" algn="l">
              <a:spcBef>
                <a:spcPts val="0"/>
              </a:spcBef>
              <a:spcAft>
                <a:spcPts val="0"/>
              </a:spcAft>
              <a:buSzPts val="1300"/>
              <a:buAutoNum type="arabicPeriod"/>
            </a:pPr>
            <a:r>
              <a:rPr lang="en-GB"/>
              <a:t>Schedule</a:t>
            </a:r>
            <a:endParaRPr/>
          </a:p>
          <a:p>
            <a:pPr indent="-311150" lvl="0" marL="457200" rtl="0" algn="l">
              <a:spcBef>
                <a:spcPts val="0"/>
              </a:spcBef>
              <a:spcAft>
                <a:spcPts val="0"/>
              </a:spcAft>
              <a:buSzPts val="1300"/>
              <a:buAutoNum type="arabicPeriod"/>
            </a:pPr>
            <a:r>
              <a:rPr lang="en-GB"/>
              <a:t>Partners</a:t>
            </a:r>
            <a:endParaRPr/>
          </a:p>
          <a:p>
            <a:pPr indent="-311150" lvl="0" marL="457200" rtl="0" algn="l">
              <a:spcBef>
                <a:spcPts val="0"/>
              </a:spcBef>
              <a:spcAft>
                <a:spcPts val="0"/>
              </a:spcAft>
              <a:buSzPts val="1300"/>
              <a:buAutoNum type="arabicPeriod"/>
            </a:pPr>
            <a:r>
              <a:rPr lang="en-GB"/>
              <a:t>Estimated Budget</a:t>
            </a:r>
            <a:endParaRPr/>
          </a:p>
          <a:p>
            <a:pPr indent="-298450" lvl="1" marL="914400" rtl="0" algn="l">
              <a:spcBef>
                <a:spcPts val="0"/>
              </a:spcBef>
              <a:spcAft>
                <a:spcPts val="0"/>
              </a:spcAft>
              <a:buSzPts val="1100"/>
              <a:buAutoNum type="alphaLcPeriod"/>
            </a:pPr>
            <a:r>
              <a:rPr lang="en-GB"/>
              <a:t>Be sure to attach all the relevant quotations to justify each cost.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idx="1" type="body"/>
          </p:nvPr>
        </p:nvSpPr>
        <p:spPr>
          <a:xfrm>
            <a:off x="1087900" y="293775"/>
            <a:ext cx="7038900" cy="4470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GB" sz="2000"/>
              <a:t>WHAT DOES THE SPONSOR GET BACK?</a:t>
            </a:r>
            <a:endParaRPr sz="2000"/>
          </a:p>
          <a:p>
            <a:pPr indent="0" lvl="0" marL="0" rtl="0" algn="l">
              <a:spcBef>
                <a:spcPts val="1200"/>
              </a:spcBef>
              <a:spcAft>
                <a:spcPts val="0"/>
              </a:spcAft>
              <a:buNone/>
            </a:pPr>
            <a:r>
              <a:rPr lang="en-GB" sz="2000"/>
              <a:t>Sponsors will generally only be interested in you if you can guarantee them exposure to a wide audience. If you haven't yet established your fan base, you may not be ready to pursue a sponsorship deal. </a:t>
            </a:r>
            <a:endParaRPr sz="2000"/>
          </a:p>
          <a:p>
            <a:pPr indent="0" lvl="0" marL="0" rtl="0" algn="l">
              <a:spcBef>
                <a:spcPts val="1200"/>
              </a:spcBef>
              <a:spcAft>
                <a:spcPts val="0"/>
              </a:spcAft>
              <a:buNone/>
            </a:pPr>
            <a:r>
              <a:t/>
            </a:r>
            <a:endParaRPr sz="2258"/>
          </a:p>
          <a:p>
            <a:pPr indent="0" lvl="0" marL="0" rtl="0" algn="l">
              <a:spcBef>
                <a:spcPts val="1200"/>
              </a:spcBef>
              <a:spcAft>
                <a:spcPts val="0"/>
              </a:spcAft>
              <a:buNone/>
            </a:pPr>
            <a:r>
              <a:rPr lang="en-GB" sz="2000"/>
              <a:t>WHAT YOU CAN DO TO INCREASE YOUR CHANCES WHEN LOOKING FOR A SPONSOR?</a:t>
            </a:r>
            <a:endParaRPr sz="1658"/>
          </a:p>
          <a:p>
            <a:pPr indent="0" lvl="0" marL="0" rtl="0" algn="l">
              <a:spcBef>
                <a:spcPts val="1200"/>
              </a:spcBef>
              <a:spcAft>
                <a:spcPts val="0"/>
              </a:spcAft>
              <a:buNone/>
            </a:pPr>
            <a:r>
              <a:t/>
            </a:r>
            <a:endParaRPr sz="1658"/>
          </a:p>
          <a:p>
            <a:pPr indent="-318093" lvl="0" marL="457200" rtl="0" algn="l">
              <a:spcBef>
                <a:spcPts val="1200"/>
              </a:spcBef>
              <a:spcAft>
                <a:spcPts val="0"/>
              </a:spcAft>
              <a:buSzPct val="82903"/>
              <a:buAutoNum type="arabicParenR"/>
            </a:pPr>
            <a:r>
              <a:rPr lang="en-GB" sz="2000"/>
              <a:t>Maximize Social Media. </a:t>
            </a:r>
            <a:endParaRPr sz="2000"/>
          </a:p>
          <a:p>
            <a:pPr indent="-318093" lvl="0" marL="457200" rtl="0" algn="l">
              <a:spcBef>
                <a:spcPts val="0"/>
              </a:spcBef>
              <a:spcAft>
                <a:spcPts val="0"/>
              </a:spcAft>
              <a:buSzPct val="82903"/>
              <a:buFont typeface="Roboto"/>
              <a:buAutoNum type="arabicParenR"/>
            </a:pPr>
            <a:r>
              <a:rPr lang="en-GB" sz="2000"/>
              <a:t>Work on building and engaging that fanbase</a:t>
            </a:r>
            <a:endParaRPr sz="2000"/>
          </a:p>
          <a:p>
            <a:pPr indent="-318093" lvl="0" marL="457200" rtl="0" algn="l">
              <a:spcBef>
                <a:spcPts val="0"/>
              </a:spcBef>
              <a:spcAft>
                <a:spcPts val="0"/>
              </a:spcAft>
              <a:buSzPct val="82903"/>
              <a:buAutoNum type="arabicParenR"/>
            </a:pPr>
            <a:r>
              <a:rPr lang="en-GB" sz="2000"/>
              <a:t>Cold Calls. Don’t be afraid to pick up the phone to speak to someone in the local media industry about product placement opportunities.</a:t>
            </a:r>
            <a:endParaRPr sz="2000"/>
          </a:p>
          <a:p>
            <a:pPr indent="-336550" lvl="0" marL="457200" rtl="0" algn="l">
              <a:spcBef>
                <a:spcPts val="0"/>
              </a:spcBef>
              <a:spcAft>
                <a:spcPts val="0"/>
              </a:spcAft>
              <a:buSzPct val="100000"/>
              <a:buAutoNum type="arabicParenR"/>
            </a:pPr>
            <a:r>
              <a:rPr lang="en-GB" sz="2000"/>
              <a:t>Look for a niche. </a:t>
            </a:r>
            <a:endParaRPr sz="2000"/>
          </a:p>
          <a:p>
            <a:pPr indent="-336550" lvl="0" marL="457200" rtl="0" algn="l">
              <a:spcBef>
                <a:spcPts val="0"/>
              </a:spcBef>
              <a:spcAft>
                <a:spcPts val="0"/>
              </a:spcAft>
              <a:buSzPct val="100000"/>
              <a:buAutoNum type="arabicParenR"/>
            </a:pPr>
            <a:r>
              <a:rPr lang="en-GB" sz="2000"/>
              <a:t>Go local. </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3"/>
          <p:cNvSpPr txBox="1"/>
          <p:nvPr>
            <p:ph idx="1" type="body"/>
          </p:nvPr>
        </p:nvSpPr>
        <p:spPr>
          <a:xfrm>
            <a:off x="1297500" y="632225"/>
            <a:ext cx="7038900" cy="38469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GB" sz="2000"/>
              <a:t>According to</a:t>
            </a:r>
            <a:r>
              <a:rPr lang="en-GB" sz="2000" u="sng">
                <a:solidFill>
                  <a:schemeClr val="hlink"/>
                </a:solidFill>
                <a:hlinkClick r:id="rId3"/>
              </a:rPr>
              <a:t> Influencer Agency,</a:t>
            </a:r>
            <a:r>
              <a:rPr lang="en-GB" sz="2000"/>
              <a:t>  you might expect to be paid the following ranges based on follower count for 1 sponsored post on your social media:</a:t>
            </a:r>
            <a:endParaRPr sz="2000"/>
          </a:p>
          <a:p>
            <a:pPr indent="-327025" lvl="0" marL="457200" rtl="0" algn="l">
              <a:spcBef>
                <a:spcPts val="1200"/>
              </a:spcBef>
              <a:spcAft>
                <a:spcPts val="0"/>
              </a:spcAft>
              <a:buSzPct val="100000"/>
              <a:buChar char="●"/>
            </a:pPr>
            <a:r>
              <a:rPr lang="en-GB" sz="2000"/>
              <a:t>$800-1500 for 25-50k followers</a:t>
            </a:r>
            <a:endParaRPr sz="2000"/>
          </a:p>
          <a:p>
            <a:pPr indent="-327025" lvl="0" marL="457200" rtl="0" algn="l">
              <a:spcBef>
                <a:spcPts val="0"/>
              </a:spcBef>
              <a:spcAft>
                <a:spcPts val="0"/>
              </a:spcAft>
              <a:buSzPct val="100000"/>
              <a:buChar char="●"/>
            </a:pPr>
            <a:r>
              <a:rPr lang="en-GB" sz="2000"/>
              <a:t>$1500-2000 for 50-100k followers</a:t>
            </a:r>
            <a:endParaRPr sz="2000"/>
          </a:p>
          <a:p>
            <a:pPr indent="-327025" lvl="0" marL="457200" rtl="0" algn="l">
              <a:spcBef>
                <a:spcPts val="0"/>
              </a:spcBef>
              <a:spcAft>
                <a:spcPts val="0"/>
              </a:spcAft>
              <a:buSzPct val="100000"/>
              <a:buChar char="●"/>
            </a:pPr>
            <a:r>
              <a:rPr lang="en-GB" sz="2000"/>
              <a:t>$2000-6000 for 100-150k followers</a:t>
            </a:r>
            <a:endParaRPr sz="2000"/>
          </a:p>
          <a:p>
            <a:pPr indent="-327025" lvl="0" marL="457200" rtl="0" algn="l">
              <a:spcBef>
                <a:spcPts val="0"/>
              </a:spcBef>
              <a:spcAft>
                <a:spcPts val="0"/>
              </a:spcAft>
              <a:buSzPct val="100000"/>
              <a:buChar char="●"/>
            </a:pPr>
            <a:r>
              <a:rPr lang="en-GB" sz="2000"/>
              <a:t>$6000-10000 for 250k-1m followers</a:t>
            </a:r>
            <a:endParaRPr sz="2000"/>
          </a:p>
          <a:p>
            <a:pPr indent="-327025" lvl="0" marL="457200" rtl="0" algn="l">
              <a:spcBef>
                <a:spcPts val="0"/>
              </a:spcBef>
              <a:spcAft>
                <a:spcPts val="0"/>
              </a:spcAft>
              <a:buSzPct val="100000"/>
              <a:buChar char="●"/>
            </a:pPr>
            <a:r>
              <a:rPr lang="en-GB" sz="2000"/>
              <a:t>$10000+ for 1M+ followers</a:t>
            </a:r>
            <a:endParaRPr sz="2000"/>
          </a:p>
          <a:p>
            <a:pPr indent="0" lvl="0" marL="0" rtl="0" algn="l">
              <a:spcBef>
                <a:spcPts val="1200"/>
              </a:spcBef>
              <a:spcAft>
                <a:spcPts val="0"/>
              </a:spcAft>
              <a:buNone/>
            </a:pPr>
            <a:r>
              <a:rPr lang="en-GB" sz="2000"/>
              <a:t>Each country will have their own rates and standards. </a:t>
            </a:r>
            <a:endParaRPr sz="2000"/>
          </a:p>
          <a:p>
            <a:pPr indent="0" lvl="0" marL="0" rtl="0" algn="l">
              <a:spcBef>
                <a:spcPts val="1200"/>
              </a:spcBef>
              <a:spcAft>
                <a:spcPts val="0"/>
              </a:spcAft>
              <a:buNone/>
            </a:pPr>
            <a:r>
              <a:rPr lang="en-GB" sz="2000"/>
              <a:t>E.g. (</a:t>
            </a:r>
            <a:r>
              <a:rPr lang="en-GB" sz="2000"/>
              <a:t>unofficially</a:t>
            </a:r>
            <a:r>
              <a:rPr lang="en-GB" sz="2000"/>
              <a:t>) I have just found out that the typical rate for someone like Ofelia (100 k followers on Instagram) is 5K PLN. </a:t>
            </a:r>
            <a:endParaRPr sz="20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4"/>
          <p:cNvSpPr txBox="1"/>
          <p:nvPr>
            <p:ph idx="1" type="body"/>
          </p:nvPr>
        </p:nvSpPr>
        <p:spPr>
          <a:xfrm>
            <a:off x="1201300" y="456875"/>
            <a:ext cx="7038900" cy="4051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GB"/>
              <a:t>EXAMPLES OF BRANDS SUPPORTING THE MUSIC  INDUSTRY</a:t>
            </a:r>
            <a:endParaRPr/>
          </a:p>
          <a:p>
            <a:pPr indent="0" lvl="0" marL="0" rtl="0" algn="l">
              <a:spcBef>
                <a:spcPts val="1200"/>
              </a:spcBef>
              <a:spcAft>
                <a:spcPts val="0"/>
              </a:spcAft>
              <a:buNone/>
            </a:pPr>
            <a:r>
              <a:t/>
            </a:r>
            <a:endParaRPr/>
          </a:p>
          <a:p>
            <a:pPr indent="-292576" lvl="0" marL="457200" rtl="0" algn="l">
              <a:spcBef>
                <a:spcPts val="1200"/>
              </a:spcBef>
              <a:spcAft>
                <a:spcPts val="0"/>
              </a:spcAft>
              <a:buSzPct val="100000"/>
              <a:buAutoNum type="arabicParenR"/>
            </a:pPr>
            <a:r>
              <a:rPr lang="en-GB"/>
              <a:t>BACARDI AND MAJOR LAZER PARTNER IN CARIBBEAN SOUND OF RUM MUSIC INITIATIVE</a:t>
            </a:r>
            <a:endParaRPr/>
          </a:p>
          <a:p>
            <a:pPr indent="0" lvl="0" marL="0" rtl="0" algn="l">
              <a:spcBef>
                <a:spcPts val="1200"/>
              </a:spcBef>
              <a:spcAft>
                <a:spcPts val="0"/>
              </a:spcAft>
              <a:buNone/>
            </a:pPr>
            <a:r>
              <a:rPr lang="en-GB" sz="1133"/>
              <a:t>The alliance gives both partners an opportunity to grow and introduce Caribbean music and culture to the world at large. “We’re happy to have found partners that are like-minded, that support us as much as we support them,” says Liz Walaszczyk, global head of music at Bacardi. “It is about creating new and interesting ways to embed the brand into the culture, and bring the roots of where we come from and where Major Lazer comes from, and what inspires both of us, to the world.</a:t>
            </a:r>
            <a:endParaRPr sz="1133"/>
          </a:p>
          <a:p>
            <a:pPr indent="-292576" lvl="0" marL="457200" rtl="0" algn="l">
              <a:spcBef>
                <a:spcPts val="1200"/>
              </a:spcBef>
              <a:spcAft>
                <a:spcPts val="0"/>
              </a:spcAft>
              <a:buSzPct val="100000"/>
              <a:buAutoNum type="arabicParenR"/>
            </a:pPr>
            <a:r>
              <a:rPr lang="en-GB"/>
              <a:t>CONVERSE RUBBER TRACKS</a:t>
            </a:r>
            <a:endParaRPr/>
          </a:p>
          <a:p>
            <a:pPr indent="0" lvl="0" marL="0" rtl="0" algn="l">
              <a:spcBef>
                <a:spcPts val="1200"/>
              </a:spcBef>
              <a:spcAft>
                <a:spcPts val="0"/>
              </a:spcAft>
              <a:buNone/>
            </a:pPr>
            <a:r>
              <a:rPr lang="en-GB"/>
              <a:t>Converse, with its extensive clout, </a:t>
            </a:r>
            <a:r>
              <a:rPr lang="en-GB" u="sng">
                <a:solidFill>
                  <a:schemeClr val="hlink"/>
                </a:solidFill>
                <a:hlinkClick r:id="rId3"/>
              </a:rPr>
              <a:t>reach</a:t>
            </a:r>
            <a:r>
              <a:rPr lang="en-GB"/>
              <a:t> and most importantly budget, set up recording studios in </a:t>
            </a:r>
            <a:r>
              <a:rPr lang="en-GB" u="sng">
                <a:solidFill>
                  <a:schemeClr val="hlink"/>
                </a:solidFill>
                <a:hlinkClick r:id="rId4"/>
              </a:rPr>
              <a:t>18 different cities around the world</a:t>
            </a:r>
            <a:r>
              <a:rPr lang="en-GB"/>
              <a:t>, and offers free studio time to up-and-coming artists. </a:t>
            </a:r>
            <a:endParaRPr/>
          </a:p>
          <a:p>
            <a:pPr indent="0" lvl="0" marL="0" rtl="0" algn="l">
              <a:spcBef>
                <a:spcPts val="1200"/>
              </a:spcBef>
              <a:spcAft>
                <a:spcPts val="0"/>
              </a:spcAft>
              <a:buNone/>
            </a:pPr>
            <a:r>
              <a:t/>
            </a:r>
            <a:endParaRPr/>
          </a:p>
          <a:p>
            <a:pPr indent="-292576" lvl="0" marL="457200" rtl="0" algn="l">
              <a:spcBef>
                <a:spcPts val="1200"/>
              </a:spcBef>
              <a:spcAft>
                <a:spcPts val="0"/>
              </a:spcAft>
              <a:buSzPct val="100000"/>
              <a:buAutoNum type="arabicParenR"/>
            </a:pPr>
            <a:r>
              <a:rPr lang="en-GB"/>
              <a:t>RED BULL:</a:t>
            </a:r>
            <a:endParaRPr/>
          </a:p>
          <a:p>
            <a:pPr indent="-292576" lvl="0" marL="457200" rtl="0" algn="l">
              <a:spcBef>
                <a:spcPts val="0"/>
              </a:spcBef>
              <a:spcAft>
                <a:spcPts val="0"/>
              </a:spcAft>
              <a:buSzPct val="100000"/>
              <a:buChar char="-"/>
            </a:pPr>
            <a:r>
              <a:rPr lang="en-GB"/>
              <a:t>Red Bull Music Academy</a:t>
            </a:r>
            <a:endParaRPr/>
          </a:p>
          <a:p>
            <a:pPr indent="0" lvl="0" marL="0" rtl="0" algn="l">
              <a:spcBef>
                <a:spcPts val="1200"/>
              </a:spcBef>
              <a:spcAft>
                <a:spcPts val="0"/>
              </a:spcAft>
              <a:buNone/>
            </a:pPr>
            <a:r>
              <a:rPr lang="en-GB"/>
              <a:t>The Red Bull Music Academy (RBMA) is a world-traveling series of music workshops and festivals, founded in 1998 by Red Bull GmbH. The main five-week event is held in a different city each year. ... The Academy hosts additional music workshops and club nights and curates stages at festivals in around 60 countries worldwide.</a:t>
            </a:r>
            <a:endParaRPr/>
          </a:p>
          <a:p>
            <a:pPr indent="-292576" lvl="0" marL="457200" rtl="0" algn="l">
              <a:spcBef>
                <a:spcPts val="1200"/>
              </a:spcBef>
              <a:spcAft>
                <a:spcPts val="0"/>
              </a:spcAft>
              <a:buSzPct val="100000"/>
              <a:buChar char="-"/>
            </a:pPr>
            <a:r>
              <a:rPr lang="en-GB"/>
              <a:t>Red Bull 64 Bars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ph idx="1" type="body"/>
          </p:nvPr>
        </p:nvSpPr>
        <p:spPr>
          <a:xfrm>
            <a:off x="1297500" y="362625"/>
            <a:ext cx="7038900" cy="411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CONCLUSIONS:</a:t>
            </a:r>
            <a:endParaRPr/>
          </a:p>
          <a:p>
            <a:pPr indent="0" lvl="0" marL="0" rtl="0" algn="l">
              <a:spcBef>
                <a:spcPts val="1200"/>
              </a:spcBef>
              <a:spcAft>
                <a:spcPts val="0"/>
              </a:spcAft>
              <a:buNone/>
            </a:pPr>
            <a:r>
              <a:t/>
            </a:r>
            <a:endParaRPr/>
          </a:p>
          <a:p>
            <a:pPr indent="-311150" lvl="0" marL="457200" rtl="0" algn="l">
              <a:spcBef>
                <a:spcPts val="1200"/>
              </a:spcBef>
              <a:spcAft>
                <a:spcPts val="0"/>
              </a:spcAft>
              <a:buSzPts val="1300"/>
              <a:buAutoNum type="arabicParenR"/>
            </a:pPr>
            <a:r>
              <a:rPr lang="en-GB"/>
              <a:t>Don’t be afraid to look for money and partnerships with companies. This is a standard practice in the industry. Even the most earning musicians do everything they can not to use their own money to fund their projects. </a:t>
            </a:r>
            <a:endParaRPr/>
          </a:p>
          <a:p>
            <a:pPr indent="-311150" lvl="0" marL="457200" marR="63500" rtl="0" algn="l">
              <a:lnSpc>
                <a:spcPct val="133333"/>
              </a:lnSpc>
              <a:spcBef>
                <a:spcPts val="0"/>
              </a:spcBef>
              <a:spcAft>
                <a:spcPts val="0"/>
              </a:spcAft>
              <a:buSzPts val="1300"/>
              <a:buAutoNum type="arabicParenR"/>
            </a:pPr>
            <a:r>
              <a:rPr lang="en-GB"/>
              <a:t>Authenticity is key when it comes to brands collaborating with musicians. Don’t be like J. Lo or DJ Khalid XD if you care about your relationship with your fans/reputation</a:t>
            </a:r>
            <a:endParaRPr/>
          </a:p>
          <a:p>
            <a:pPr indent="-311150" lvl="0" marL="457200" marR="63500" rtl="0" algn="l">
              <a:lnSpc>
                <a:spcPct val="133333"/>
              </a:lnSpc>
              <a:spcBef>
                <a:spcPts val="0"/>
              </a:spcBef>
              <a:spcAft>
                <a:spcPts val="0"/>
              </a:spcAft>
              <a:buSzPts val="1300"/>
              <a:buAutoNum type="arabicParenR"/>
            </a:pPr>
            <a:r>
              <a:rPr lang="en-GB"/>
              <a:t>Remember that the music industry is a business and an entire ecosystem, and finding other companies to work with and mutually support/leverage each other’s reach should be a top priority on your agenda</a:t>
            </a:r>
            <a:endParaRPr/>
          </a:p>
          <a:p>
            <a:pPr indent="-311150" lvl="0" marL="457200" marR="63500" rtl="0" algn="l">
              <a:lnSpc>
                <a:spcPct val="133333"/>
              </a:lnSpc>
              <a:spcBef>
                <a:spcPts val="0"/>
              </a:spcBef>
              <a:spcAft>
                <a:spcPts val="0"/>
              </a:spcAft>
              <a:buSzPts val="1300"/>
              <a:buAutoNum type="arabicParenR"/>
            </a:pPr>
            <a:r>
              <a:rPr lang="en-GB"/>
              <a:t>Even if you are a niche artist, without much of a following, you can look for small, local businesses that are willing to grow with you, and partner with them. Chances are you will have no competition, and you might build something long term. </a:t>
            </a:r>
            <a:endParaRPr/>
          </a:p>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36"/>
          <p:cNvPicPr preferRelativeResize="0"/>
          <p:nvPr/>
        </p:nvPicPr>
        <p:blipFill>
          <a:blip r:embed="rId3">
            <a:alphaModFix/>
          </a:blip>
          <a:stretch>
            <a:fillRect/>
          </a:stretch>
        </p:blipFill>
        <p:spPr>
          <a:xfrm>
            <a:off x="1766463" y="969350"/>
            <a:ext cx="5611074" cy="3740700"/>
          </a:xfrm>
          <a:prstGeom prst="rect">
            <a:avLst/>
          </a:prstGeom>
          <a:noFill/>
          <a:ln>
            <a:noFill/>
          </a:ln>
        </p:spPr>
      </p:pic>
      <p:sp>
        <p:nvSpPr>
          <p:cNvPr id="291" name="Google Shape;291;p36"/>
          <p:cNvSpPr txBox="1"/>
          <p:nvPr/>
        </p:nvSpPr>
        <p:spPr>
          <a:xfrm>
            <a:off x="2821675" y="290225"/>
            <a:ext cx="3684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solidFill>
                  <a:schemeClr val="lt1"/>
                </a:solidFill>
                <a:latin typeface="Lato"/>
                <a:ea typeface="Lato"/>
                <a:cs typeface="Lato"/>
                <a:sym typeface="Lato"/>
              </a:rPr>
              <a:t>THANKS!!!</a:t>
            </a:r>
            <a:endParaRPr sz="20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5"/>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Content Description</a:t>
            </a:r>
            <a:endParaRPr/>
          </a:p>
        </p:txBody>
      </p:sp>
      <p:sp>
        <p:nvSpPr>
          <p:cNvPr id="147" name="Google Shape;147;p1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8" name="Google Shape;148;p15"/>
          <p:cNvPicPr preferRelativeResize="0"/>
          <p:nvPr/>
        </p:nvPicPr>
        <p:blipFill>
          <a:blip r:embed="rId3">
            <a:alphaModFix/>
          </a:blip>
          <a:stretch>
            <a:fillRect/>
          </a:stretch>
        </p:blipFill>
        <p:spPr>
          <a:xfrm>
            <a:off x="1297500" y="1174332"/>
            <a:ext cx="7038901" cy="38362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6"/>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Estimated Budget</a:t>
            </a:r>
            <a:endParaRPr/>
          </a:p>
        </p:txBody>
      </p:sp>
      <p:sp>
        <p:nvSpPr>
          <p:cNvPr id="154" name="Google Shape;154;p1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5" name="Google Shape;155;p16"/>
          <p:cNvPicPr preferRelativeResize="0"/>
          <p:nvPr/>
        </p:nvPicPr>
        <p:blipFill>
          <a:blip r:embed="rId3">
            <a:alphaModFix/>
          </a:blip>
          <a:stretch>
            <a:fillRect/>
          </a:stretch>
        </p:blipFill>
        <p:spPr>
          <a:xfrm>
            <a:off x="1297500" y="1567550"/>
            <a:ext cx="7038901" cy="30370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Estimated Financing</a:t>
            </a:r>
            <a:endParaRPr/>
          </a:p>
        </p:txBody>
      </p:sp>
      <p:sp>
        <p:nvSpPr>
          <p:cNvPr id="161" name="Google Shape;161;p1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17"/>
          <p:cNvPicPr preferRelativeResize="0"/>
          <p:nvPr/>
        </p:nvPicPr>
        <p:blipFill>
          <a:blip r:embed="rId3">
            <a:alphaModFix/>
          </a:blip>
          <a:stretch>
            <a:fillRect/>
          </a:stretch>
        </p:blipFill>
        <p:spPr>
          <a:xfrm>
            <a:off x="1297501" y="1567550"/>
            <a:ext cx="7038900" cy="30993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Actual Budget</a:t>
            </a:r>
            <a:endParaRPr/>
          </a:p>
        </p:txBody>
      </p:sp>
      <p:sp>
        <p:nvSpPr>
          <p:cNvPr id="168" name="Google Shape;168;p1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9" name="Google Shape;169;p18"/>
          <p:cNvPicPr preferRelativeResize="0"/>
          <p:nvPr/>
        </p:nvPicPr>
        <p:blipFill>
          <a:blip r:embed="rId3">
            <a:alphaModFix/>
          </a:blip>
          <a:stretch>
            <a:fillRect/>
          </a:stretch>
        </p:blipFill>
        <p:spPr>
          <a:xfrm>
            <a:off x="1297500" y="1567550"/>
            <a:ext cx="7038901" cy="30018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9"/>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Actual Financing</a:t>
            </a:r>
            <a:endParaRPr/>
          </a:p>
        </p:txBody>
      </p:sp>
      <p:sp>
        <p:nvSpPr>
          <p:cNvPr id="175" name="Google Shape;175;p1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6" name="Google Shape;176;p19"/>
          <p:cNvPicPr preferRelativeResize="0"/>
          <p:nvPr/>
        </p:nvPicPr>
        <p:blipFill>
          <a:blip r:embed="rId3">
            <a:alphaModFix/>
          </a:blip>
          <a:stretch>
            <a:fillRect/>
          </a:stretch>
        </p:blipFill>
        <p:spPr>
          <a:xfrm>
            <a:off x="1297500" y="1567550"/>
            <a:ext cx="7038901" cy="30950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0"/>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Budget Comparison</a:t>
            </a:r>
            <a:endParaRPr/>
          </a:p>
        </p:txBody>
      </p:sp>
      <p:pic>
        <p:nvPicPr>
          <p:cNvPr id="182" name="Google Shape;182;p20" title="Points scored"/>
          <p:cNvPicPr preferRelativeResize="0"/>
          <p:nvPr/>
        </p:nvPicPr>
        <p:blipFill>
          <a:blip r:embed="rId3">
            <a:alphaModFix/>
          </a:blip>
          <a:stretch>
            <a:fillRect/>
          </a:stretch>
        </p:blipFill>
        <p:spPr>
          <a:xfrm>
            <a:off x="57375" y="1567550"/>
            <a:ext cx="4514625" cy="2791525"/>
          </a:xfrm>
          <a:prstGeom prst="rect">
            <a:avLst/>
          </a:prstGeom>
          <a:noFill/>
          <a:ln>
            <a:noFill/>
          </a:ln>
        </p:spPr>
      </p:pic>
      <p:pic>
        <p:nvPicPr>
          <p:cNvPr id="183" name="Google Shape;183;p20" title="Points scored"/>
          <p:cNvPicPr preferRelativeResize="0"/>
          <p:nvPr/>
        </p:nvPicPr>
        <p:blipFill>
          <a:blip r:embed="rId4">
            <a:alphaModFix/>
          </a:blip>
          <a:stretch>
            <a:fillRect/>
          </a:stretch>
        </p:blipFill>
        <p:spPr>
          <a:xfrm>
            <a:off x="4572012" y="1567562"/>
            <a:ext cx="4514589" cy="279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PUBLIC FUNDING</a:t>
            </a:r>
            <a:endParaRPr/>
          </a:p>
          <a:p>
            <a:pPr indent="0" lvl="0" marL="0" rtl="0" algn="l">
              <a:spcBef>
                <a:spcPts val="0"/>
              </a:spcBef>
              <a:spcAft>
                <a:spcPts val="0"/>
              </a:spcAft>
              <a:buNone/>
            </a:pPr>
            <a:r>
              <a:rPr lang="en-GB"/>
              <a:t>Schedule</a:t>
            </a:r>
            <a:endParaRPr/>
          </a:p>
        </p:txBody>
      </p:sp>
      <p:sp>
        <p:nvSpPr>
          <p:cNvPr id="189" name="Google Shape;189;p2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21"/>
          <p:cNvPicPr preferRelativeResize="0"/>
          <p:nvPr/>
        </p:nvPicPr>
        <p:blipFill>
          <a:blip r:embed="rId3">
            <a:alphaModFix/>
          </a:blip>
          <a:stretch>
            <a:fillRect/>
          </a:stretch>
        </p:blipFill>
        <p:spPr>
          <a:xfrm>
            <a:off x="351538" y="1478674"/>
            <a:ext cx="8440926" cy="3088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